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401" r:id="rId3"/>
    <p:sldId id="404" r:id="rId4"/>
    <p:sldId id="407" r:id="rId5"/>
    <p:sldId id="410" r:id="rId6"/>
    <p:sldId id="411" r:id="rId7"/>
    <p:sldId id="412" r:id="rId8"/>
    <p:sldId id="421" r:id="rId9"/>
    <p:sldId id="413" r:id="rId10"/>
    <p:sldId id="414" r:id="rId11"/>
    <p:sldId id="415" r:id="rId12"/>
    <p:sldId id="416" r:id="rId13"/>
    <p:sldId id="417" r:id="rId14"/>
    <p:sldId id="419" r:id="rId15"/>
    <p:sldId id="422" r:id="rId16"/>
    <p:sldId id="418" r:id="rId17"/>
    <p:sldId id="423" r:id="rId18"/>
    <p:sldId id="420" r:id="rId19"/>
    <p:sldId id="408" r:id="rId20"/>
    <p:sldId id="409" r:id="rId21"/>
  </p:sldIdLst>
  <p:sldSz cx="6858000" cy="5143500"/>
  <p:notesSz cx="6797675" cy="9929813"/>
  <p:custDataLst>
    <p:tags r:id="rId24"/>
  </p:custDataLst>
  <p:defaultTextStyle>
    <a:lvl1pPr marL="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367"/>
    <a:srgbClr val="8093F4"/>
    <a:srgbClr val="465CFC"/>
    <a:srgbClr val="39639D"/>
    <a:srgbClr val="0000FF"/>
    <a:srgbClr val="FF9933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4" autoAdjust="0"/>
    <p:restoredTop sz="87621" autoAdjust="0"/>
  </p:normalViewPr>
  <p:slideViewPr>
    <p:cSldViewPr>
      <p:cViewPr varScale="1">
        <p:scale>
          <a:sx n="100" d="100"/>
          <a:sy n="100" d="100"/>
        </p:scale>
        <p:origin x="1008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3828" y="-10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5254D-62C0-47BA-8AE7-F515601B0226}" type="datetimeFigureOut">
              <a:rPr lang="zh-CN" altLang="en-US" smtClean="0"/>
              <a:pPr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34F6-6A1E-4136-B30F-A3FF16B3CB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480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CN" sz="1200"/>
            </a:lvl1pPr>
            <a:extLst/>
          </a:lstStyle>
          <a:p>
            <a:fld id="{A8ADFD5B-A66C-449C-B6E8-FB716D07777D}" type="datetimeFigureOut">
              <a:rPr lang="zh-CN" altLang="en-US"/>
              <a:pPr/>
              <a:t>2021/6/9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6661"/>
            <a:ext cx="5438140" cy="4468416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CN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405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</a:t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选取</a:t>
            </a:r>
            <a:r>
              <a:rPr lang="en-US" altLang="zh-CN" dirty="0"/>
              <a:t>DCGAN</a:t>
            </a:r>
            <a:r>
              <a:rPr lang="zh-CN" altLang="en-US" dirty="0"/>
              <a:t>网络的原因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8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搭建</a:t>
            </a:r>
            <a:r>
              <a:rPr lang="en-US" altLang="zh-CN" dirty="0"/>
              <a:t>DCGAN</a:t>
            </a:r>
            <a:r>
              <a:rPr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85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DCGAN</a:t>
            </a:r>
            <a:r>
              <a:rPr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527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使用训练完成后的</a:t>
            </a:r>
            <a:r>
              <a:rPr lang="en-US" altLang="zh-CN" dirty="0"/>
              <a:t>DCGAN</a:t>
            </a:r>
            <a:r>
              <a:rPr lang="zh-CN" altLang="en-US" dirty="0"/>
              <a:t>再次去训练</a:t>
            </a:r>
            <a:r>
              <a:rPr lang="en-US" altLang="zh-CN" dirty="0"/>
              <a:t>YOLOv3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97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搭建一个前后端分离的展示页面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38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网络的原因不是很理想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66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网络的原因不是很理想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7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网络的原因不是很理想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22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54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听取问题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1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4400" y="744538"/>
            <a:ext cx="4967288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79628-7038-46C5-BFDB-B4D01F73F67E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297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工业缺陷检测背景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计算机视觉检测应用、</a:t>
            </a:r>
            <a:r>
              <a:rPr lang="en-US" altLang="zh-CN" dirty="0"/>
              <a:t>GAN</a:t>
            </a:r>
            <a:r>
              <a:rPr lang="zh-CN" altLang="en-US" dirty="0"/>
              <a:t>在数据生成上的应用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8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选取布匹缺陷检测代表工业缺陷检测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0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对布匹缺陷的观察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3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对布匹缺陷的处理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30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对布匹缺陷的处理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2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对布匹缺陷的训练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7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264536-5AAE-41AB-831A-2D5F59C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105C-18C7-4DB1-9B58-9D02C114BA42}" type="datetime1">
              <a:rPr lang="zh-CN" altLang="en-US" smtClean="0"/>
              <a:t>2021/6/9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2AF5B-4561-4DAA-AFAB-ED2FFDD9B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‹#›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51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>
            <a:extLst>
              <a:ext uri="{FF2B5EF4-FFF2-40B4-BE49-F238E27FC236}">
                <a16:creationId xmlns:a16="http://schemas.microsoft.com/office/drawing/2014/main" id="{DEE88EB7-98D7-420E-BEC2-0990A34C4D13}"/>
              </a:ext>
            </a:extLst>
          </p:cNvPr>
          <p:cNvSpPr/>
          <p:nvPr userDrawn="1"/>
        </p:nvSpPr>
        <p:spPr bwMode="auto">
          <a:xfrm>
            <a:off x="188640" y="915566"/>
            <a:ext cx="6480720" cy="504056"/>
          </a:xfrm>
          <a:prstGeom prst="rect">
            <a:avLst/>
          </a:prstGeom>
          <a:solidFill>
            <a:schemeClr val="accent4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DE0B13-1680-4F6B-B92E-705BE7DC3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432" y="902600"/>
            <a:ext cx="6480719" cy="5890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E57690-8401-4E9F-937C-C05DE4004B5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3C07A5-16BB-4476-97FC-32D1A0168E80}" type="datetime1">
              <a:rPr lang="zh-CN" altLang="en-US" smtClean="0"/>
              <a:t>2021/6/9</a:t>
            </a:fld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1A12CC0-88C8-47FC-9B8B-62837B4F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‹#›</a:t>
            </a:fld>
            <a:r>
              <a:rPr lang="en-US" altLang="zh-CN" dirty="0"/>
              <a:t>/20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Documents\MyWorks\交流\深度学习\figs\矿大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634" y="96096"/>
            <a:ext cx="2646294" cy="648072"/>
          </a:xfrm>
          <a:prstGeom prst="rect">
            <a:avLst/>
          </a:prstGeom>
          <a:noFill/>
        </p:spPr>
      </p:pic>
      <p:sp>
        <p:nvSpPr>
          <p:cNvPr id="11" name="矩形 10"/>
          <p:cNvSpPr/>
          <p:nvPr userDrawn="1"/>
        </p:nvSpPr>
        <p:spPr>
          <a:xfrm>
            <a:off x="106439" y="4797461"/>
            <a:ext cx="17101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华文行楷" pitchFamily="2" charset="-122"/>
                <a:ea typeface="华文行楷" pitchFamily="2" charset="-122"/>
              </a:rPr>
              <a:t>开拓创新</a:t>
            </a:r>
            <a:r>
              <a:rPr lang="en-US" altLang="zh-CN" sz="1400" dirty="0">
                <a:solidFill>
                  <a:srgbClr val="002060"/>
                </a:solidFill>
                <a:latin typeface="华文行楷" pitchFamily="2" charset="-122"/>
                <a:ea typeface="华文行楷" pitchFamily="2" charset="-122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华文行楷" pitchFamily="2" charset="-122"/>
                <a:ea typeface="华文行楷" pitchFamily="2" charset="-122"/>
              </a:rPr>
              <a:t>严谨治学 </a:t>
            </a:r>
          </a:p>
        </p:txBody>
      </p:sp>
      <p:cxnSp>
        <p:nvCxnSpPr>
          <p:cNvPr id="12" name="直接连接符 11"/>
          <p:cNvCxnSpPr>
            <a:cxnSpLocks/>
          </p:cNvCxnSpPr>
          <p:nvPr userDrawn="1"/>
        </p:nvCxnSpPr>
        <p:spPr>
          <a:xfrm flipH="1">
            <a:off x="134634" y="4776969"/>
            <a:ext cx="1638182" cy="0"/>
          </a:xfrm>
          <a:prstGeom prst="line">
            <a:avLst/>
          </a:prstGeom>
          <a:ln w="25400" cmpd="sng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DEF71A-9CF8-4C07-BB1C-13F302BE8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280" y="4797461"/>
            <a:ext cx="65325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D8B83F4-2500-4FC0-9B75-5814E8D6342E}" type="slidenum">
              <a:rPr lang="en-US" altLang="zh-CN" smtClean="0"/>
              <a:pPr/>
              <a:t>‹#›</a:t>
            </a:fld>
            <a:r>
              <a:rPr lang="en-US" altLang="zh-CN" dirty="0"/>
              <a:t>/20</a:t>
            </a:r>
            <a:endParaRPr lang="en-US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5C1941-0EDB-446C-9424-A9F37814E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09325" y="4797461"/>
            <a:ext cx="86409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861F92-EC7D-46A2-80BB-A9963B61F419}" type="datetime1">
              <a:rPr lang="zh-CN" altLang="en-US" smtClean="0"/>
              <a:t>2021/6/9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2" r:id="rId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zh-CN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zh-CN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zh-CN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zh-CN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zh-CN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zh-CN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zh-CN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zh-CN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52" y="1176838"/>
            <a:ext cx="6724896" cy="1596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45"/>
          <p:cNvSpPr txBox="1">
            <a:spLocks noChangeArrowheads="1"/>
          </p:cNvSpPr>
          <p:nvPr/>
        </p:nvSpPr>
        <p:spPr bwMode="auto">
          <a:xfrm>
            <a:off x="642616" y="1176838"/>
            <a:ext cx="5472608" cy="15792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基于生成式对抗网络的工业缺陷检测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cs typeface="Times New Roman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BEADFB-C700-4787-A900-43DEA63B10C9}"/>
              </a:ext>
            </a:extLst>
          </p:cNvPr>
          <p:cNvSpPr txBox="1"/>
          <p:nvPr/>
        </p:nvSpPr>
        <p:spPr>
          <a:xfrm>
            <a:off x="3501008" y="3291830"/>
            <a:ext cx="3168352" cy="1018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作者：陆玺文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导师：张    博   副教授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10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B363FC-23AF-4CC0-AEEE-99F450C08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2" y="1995686"/>
            <a:ext cx="4968552" cy="24842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5314F9-B1ED-419C-A0F4-3C87EB4A65BD}"/>
              </a:ext>
            </a:extLst>
          </p:cNvPr>
          <p:cNvSpPr txBox="1"/>
          <p:nvPr/>
        </p:nvSpPr>
        <p:spPr>
          <a:xfrm>
            <a:off x="216908" y="1502444"/>
            <a:ext cx="5471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</a:rPr>
              <a:t>DCGAN</a:t>
            </a:r>
            <a:r>
              <a:rPr lang="zh-CN" altLang="en-US" sz="2200" dirty="0">
                <a:latin typeface="Times New Roman" panose="02020603050405020304" pitchFamily="18" charset="0"/>
              </a:rPr>
              <a:t>首次将卷积神经网络应用于</a:t>
            </a:r>
            <a:r>
              <a:rPr lang="en-US" altLang="zh-CN" sz="2200" dirty="0">
                <a:latin typeface="Times New Roman" panose="02020603050405020304" pitchFamily="18" charset="0"/>
              </a:rPr>
              <a:t>GAN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F05BD8-E0F0-4D42-971F-AFBFBB83ABA8}"/>
              </a:ext>
            </a:extLst>
          </p:cNvPr>
          <p:cNvSpPr txBox="1"/>
          <p:nvPr/>
        </p:nvSpPr>
        <p:spPr>
          <a:xfrm>
            <a:off x="2204864" y="4479963"/>
            <a:ext cx="2853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DCGAN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LSUN bedrooms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数据集上表现</a:t>
            </a:r>
          </a:p>
        </p:txBody>
      </p:sp>
    </p:spTree>
    <p:extLst>
      <p:ext uri="{BB962C8B-B14F-4D97-AF65-F5344CB8AC3E}">
        <p14:creationId xmlns:p14="http://schemas.microsoft.com/office/powerpoint/2010/main" val="347320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11</a:t>
            </a:fld>
            <a:r>
              <a:rPr lang="en-US" altLang="zh-CN"/>
              <a:t>/20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ACC44BD-9AE6-48DD-9F71-34E253A77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15289"/>
              </p:ext>
            </p:extLst>
          </p:nvPr>
        </p:nvGraphicFramePr>
        <p:xfrm>
          <a:off x="3996267" y="1549724"/>
          <a:ext cx="2801339" cy="1600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64368">
                  <a:extLst>
                    <a:ext uri="{9D8B030D-6E8A-4147-A177-3AD203B41FA5}">
                      <a16:colId xmlns:a16="http://schemas.microsoft.com/office/drawing/2014/main" val="1340542406"/>
                    </a:ext>
                  </a:extLst>
                </a:gridCol>
                <a:gridCol w="1136971">
                  <a:extLst>
                    <a:ext uri="{9D8B030D-6E8A-4147-A177-3AD203B41FA5}">
                      <a16:colId xmlns:a16="http://schemas.microsoft.com/office/drawing/2014/main" val="1401011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Layer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Output Shape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231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ConvTranspose2d-1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[-1, 1024, 4, 4]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0058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BatchNorm2d-2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1024, 4, 4]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3429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ConvTranspose2d-3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512, 8, 8]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368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BatchNorm2d-4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512, 8, 8]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4522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ConvTranspose2d-5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256, 16, 16]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BatchNorm2d-6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256, 16, 16]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815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ConvTranspose2d-7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128, 32, 32]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585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BatchNorm2d-8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[-1, 128, 32, 32]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44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ConvTranspose2d-9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[-1, 1, 64, 64]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79091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29D8D6-59EE-4345-A6D6-668C46543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7267"/>
              </p:ext>
            </p:extLst>
          </p:nvPr>
        </p:nvGraphicFramePr>
        <p:xfrm>
          <a:off x="3996268" y="3329665"/>
          <a:ext cx="2836952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76">
                  <a:extLst>
                    <a:ext uri="{9D8B030D-6E8A-4147-A177-3AD203B41FA5}">
                      <a16:colId xmlns:a16="http://schemas.microsoft.com/office/drawing/2014/main" val="1534822286"/>
                    </a:ext>
                  </a:extLst>
                </a:gridCol>
                <a:gridCol w="1418476">
                  <a:extLst>
                    <a:ext uri="{9D8B030D-6E8A-4147-A177-3AD203B41FA5}">
                      <a16:colId xmlns:a16="http://schemas.microsoft.com/office/drawing/2014/main" val="260232519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dirty="0">
                          <a:effectLst/>
                        </a:rPr>
                        <a:t>Layer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Output Shape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51442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Conv2d-1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128, 32, 32]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233631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Conv2d-2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256, 16, 16]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19269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dirty="0">
                          <a:effectLst/>
                        </a:rPr>
                        <a:t>BatchNorm2d-3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256, 16, 16]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58400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Conv2d-4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512, 8, 8]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39036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BatchNorm2d-5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512, 8, 8]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864597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Conv2d-6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1024, 4, 4]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404495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BatchNorm2d-7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[-1, 1024, 4, 4]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148755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>
                          <a:effectLst/>
                        </a:rPr>
                        <a:t>Conv2d-8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00" dirty="0">
                          <a:effectLst/>
                        </a:rPr>
                        <a:t>[-1, 1, 1, 1]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336656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C97750DF-85C6-477B-84C5-E9F39ACFE9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" y="2211710"/>
            <a:ext cx="396044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5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12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AB304-AEA3-4393-A60C-CC550CEAE2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1" r="12301" b="434"/>
          <a:stretch/>
        </p:blipFill>
        <p:spPr bwMode="auto">
          <a:xfrm>
            <a:off x="36103" y="1641664"/>
            <a:ext cx="6813376" cy="3142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D98757-3DC1-47FE-BD53-207E55BEDBBB}"/>
              </a:ext>
            </a:extLst>
          </p:cNvPr>
          <p:cNvSpPr txBox="1"/>
          <p:nvPr/>
        </p:nvSpPr>
        <p:spPr>
          <a:xfrm>
            <a:off x="223040" y="1426220"/>
            <a:ext cx="4140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</a:rPr>
              <a:t>第</a:t>
            </a:r>
            <a:r>
              <a:rPr lang="en-US" altLang="zh-CN" sz="2200" dirty="0">
                <a:latin typeface="Times New Roman" panose="02020603050405020304" pitchFamily="18" charset="0"/>
              </a:rPr>
              <a:t>4000</a:t>
            </a:r>
            <a:r>
              <a:rPr lang="zh-CN" altLang="en-US" sz="2200" dirty="0">
                <a:latin typeface="Times New Roman" panose="02020603050405020304" pitchFamily="18" charset="0"/>
              </a:rPr>
              <a:t>轮真图像与假图像对比</a:t>
            </a:r>
          </a:p>
        </p:txBody>
      </p:sp>
    </p:spTree>
    <p:extLst>
      <p:ext uri="{BB962C8B-B14F-4D97-AF65-F5344CB8AC3E}">
        <p14:creationId xmlns:p14="http://schemas.microsoft.com/office/powerpoint/2010/main" val="387380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13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C3E665-8BD4-4BA0-B250-3394081C67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49" y="1787673"/>
            <a:ext cx="3488288" cy="24902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DF70FA-48DC-44CA-B537-542420850EFD}"/>
              </a:ext>
            </a:extLst>
          </p:cNvPr>
          <p:cNvSpPr txBox="1"/>
          <p:nvPr/>
        </p:nvSpPr>
        <p:spPr>
          <a:xfrm>
            <a:off x="223040" y="1426220"/>
            <a:ext cx="4078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</a:rPr>
              <a:t>扩充数据集后再训练</a:t>
            </a:r>
            <a:r>
              <a:rPr lang="en-US" altLang="zh-CN" sz="2200" dirty="0">
                <a:latin typeface="Times New Roman" panose="02020603050405020304" pitchFamily="18" charset="0"/>
              </a:rPr>
              <a:t>YOLOv3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4EC3DC-D108-4C2B-A3D5-696A848CF4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" y="1784494"/>
            <a:ext cx="3003799" cy="30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6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14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0FB811-5FD0-49AD-9AE1-17A83F754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7" y="1923678"/>
            <a:ext cx="6021288" cy="27317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768BD4-1454-4662-9F12-29C0613F0B70}"/>
              </a:ext>
            </a:extLst>
          </p:cNvPr>
          <p:cNvSpPr txBox="1"/>
          <p:nvPr/>
        </p:nvSpPr>
        <p:spPr>
          <a:xfrm>
            <a:off x="203588" y="1459258"/>
            <a:ext cx="4909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前后端分离演示系统（</a:t>
            </a:r>
            <a:r>
              <a:rPr lang="en-US" altLang="zh-CN" sz="2200" dirty="0"/>
              <a:t>Vue + Flask</a:t>
            </a:r>
            <a:r>
              <a:rPr lang="zh-CN" altLang="en-US" sz="22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795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88F250-BD34-4431-96B7-D95619901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、实验思考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7A1597-95AC-4556-BFC1-7D325E15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15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85E2E7-8FE6-43BF-B493-743B2FC945A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5201" r="8394" b="2023"/>
          <a:stretch/>
        </p:blipFill>
        <p:spPr bwMode="auto">
          <a:xfrm>
            <a:off x="979661" y="1779662"/>
            <a:ext cx="4926260" cy="29313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6C90C8-6C4C-46E0-A3F9-7471C50225CF}"/>
              </a:ext>
            </a:extLst>
          </p:cNvPr>
          <p:cNvSpPr txBox="1"/>
          <p:nvPr/>
        </p:nvSpPr>
        <p:spPr>
          <a:xfrm>
            <a:off x="203588" y="1459258"/>
            <a:ext cx="3486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小</a:t>
            </a:r>
            <a:r>
              <a:rPr lang="en-US" altLang="zh-CN" sz="2200" dirty="0" err="1"/>
              <a:t>Batchsize</a:t>
            </a:r>
            <a:r>
              <a:rPr lang="zh-CN" altLang="en-US" sz="2200" dirty="0"/>
              <a:t>避免梯度消失</a:t>
            </a:r>
          </a:p>
        </p:txBody>
      </p:sp>
    </p:spTree>
    <p:extLst>
      <p:ext uri="{BB962C8B-B14F-4D97-AF65-F5344CB8AC3E}">
        <p14:creationId xmlns:p14="http://schemas.microsoft.com/office/powerpoint/2010/main" val="34513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88F250-BD34-4431-96B7-D95619901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、实验思考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7A1597-95AC-4556-BFC1-7D325E15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16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6C90C8-6C4C-46E0-A3F9-7471C50225CF}"/>
              </a:ext>
            </a:extLst>
          </p:cNvPr>
          <p:cNvSpPr txBox="1"/>
          <p:nvPr/>
        </p:nvSpPr>
        <p:spPr>
          <a:xfrm>
            <a:off x="203588" y="1459258"/>
            <a:ext cx="35766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震荡现象避免了模式崩塌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4A1361-E7F5-435C-8A2C-AFAE176A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6" y="2090951"/>
            <a:ext cx="2213028" cy="22761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82F6FC-42EC-4693-82C9-BD948758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277" y="2066118"/>
            <a:ext cx="2213028" cy="23257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94334-5D1F-41F0-AC9E-B97D1EFC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013" y="2069275"/>
            <a:ext cx="2213028" cy="22946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95134B-8667-41AC-A057-FDC2F04A9864}"/>
              </a:ext>
            </a:extLst>
          </p:cNvPr>
          <p:cNvSpPr txBox="1"/>
          <p:nvPr/>
        </p:nvSpPr>
        <p:spPr>
          <a:xfrm>
            <a:off x="2132856" y="4426237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同批次生成图像（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1000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2000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3000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轮）</a:t>
            </a:r>
          </a:p>
        </p:txBody>
      </p:sp>
    </p:spTree>
    <p:extLst>
      <p:ext uri="{BB962C8B-B14F-4D97-AF65-F5344CB8AC3E}">
        <p14:creationId xmlns:p14="http://schemas.microsoft.com/office/powerpoint/2010/main" val="1877520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88F250-BD34-4431-96B7-D95619901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、实验思考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7A1597-95AC-4556-BFC1-7D325E15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17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6C90C8-6C4C-46E0-A3F9-7471C50225CF}"/>
              </a:ext>
            </a:extLst>
          </p:cNvPr>
          <p:cNvSpPr txBox="1"/>
          <p:nvPr/>
        </p:nvSpPr>
        <p:spPr>
          <a:xfrm>
            <a:off x="203588" y="1459258"/>
            <a:ext cx="5551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形状不明显特征，不填充灰度条差距不大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F9022-D3CC-42E8-8A45-B99E1599C0C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24847" r="7681" b="18716"/>
          <a:stretch/>
        </p:blipFill>
        <p:spPr bwMode="auto">
          <a:xfrm>
            <a:off x="1196752" y="2156921"/>
            <a:ext cx="4181649" cy="2192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624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3F6E7D-6BEE-4499-A870-8A10B347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336A69-C65A-45C4-B8C0-4094D08D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18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E8F491-A081-4608-820F-63FE78BFEF19}"/>
              </a:ext>
            </a:extLst>
          </p:cNvPr>
          <p:cNvSpPr txBox="1"/>
          <p:nvPr/>
        </p:nvSpPr>
        <p:spPr>
          <a:xfrm>
            <a:off x="202432" y="1822818"/>
            <a:ext cx="6479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/>
              <a:t>本设计主要工作是通过</a:t>
            </a:r>
            <a:r>
              <a:rPr lang="en-US" altLang="zh-CN" sz="2200" dirty="0"/>
              <a:t>DCGAN</a:t>
            </a:r>
            <a:r>
              <a:rPr lang="zh-CN" altLang="en-US" sz="2200" dirty="0"/>
              <a:t>扩充了布匹缺陷检测数据集，进而改善目标检测算法</a:t>
            </a:r>
            <a:r>
              <a:rPr lang="en-US" altLang="zh-CN" sz="2200" dirty="0"/>
              <a:t>YOLOv3</a:t>
            </a:r>
            <a:r>
              <a:rPr lang="zh-CN" altLang="en-US" sz="2200" dirty="0"/>
              <a:t>检测性能，实现更好地缺陷检测；</a:t>
            </a:r>
            <a:endParaRPr lang="en-US" altLang="zh-CN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/>
              <a:t>实验过程中，证实了在数据不充分情况下，增加相近分布的数据可以有效提升网络检测性能；</a:t>
            </a:r>
            <a:endParaRPr lang="en-US" altLang="zh-CN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200" dirty="0"/>
              <a:t>未来有待在更多的工业数据集上进行探索尝试。</a:t>
            </a:r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30078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>
            <a:extLst>
              <a:ext uri="{FF2B5EF4-FFF2-40B4-BE49-F238E27FC236}">
                <a16:creationId xmlns:a16="http://schemas.microsoft.com/office/drawing/2014/main" id="{B9E53FBF-E44E-4301-9260-14750AB379EA}"/>
              </a:ext>
            </a:extLst>
          </p:cNvPr>
          <p:cNvSpPr>
            <a:spLocks noGrp="1"/>
          </p:cNvSpPr>
          <p:nvPr/>
        </p:nvSpPr>
        <p:spPr>
          <a:xfrm>
            <a:off x="395015" y="1602460"/>
            <a:ext cx="6067970" cy="19385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16336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610235" indent="-610235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defRPr>
            </a:lvl1pPr>
            <a:lvl2pPr marL="1321435" indent="-5080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defRPr>
            </a:lvl2pPr>
            <a:lvl3pPr marL="2033270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defRPr>
            </a:lvl3pPr>
            <a:lvl4pPr marL="2846705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dk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defRPr>
            </a:lvl4pPr>
            <a:lvl5pPr marL="3660140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dk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+mn-cs"/>
              </a:defRPr>
            </a:lvl5pPr>
            <a:lvl6pPr marL="4472940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286375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099810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913245" indent="-406400" algn="l" defTabSz="16268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b="1" dirty="0"/>
              <a:t>致谢</a:t>
            </a:r>
          </a:p>
          <a:p>
            <a:pPr marL="0" indent="0" algn="ctr">
              <a:buNone/>
            </a:pPr>
            <a:endParaRPr lang="en-US" altLang="zh-CN" sz="1100" b="1" dirty="0"/>
          </a:p>
          <a:p>
            <a:pPr marL="0" indent="576000" fontAlgn="auto">
              <a:spcBef>
                <a:spcPts val="1200"/>
              </a:spcBef>
              <a:buNone/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zh-CN" altLang="en-US" dirty="0">
                <a:sym typeface="+mn-ea"/>
              </a:rPr>
              <a:t>感谢矿大对我的培养，感谢指导老师的指导，感谢校外导师的选题建议，感谢同学的陪伴与鼓励。</a:t>
            </a:r>
          </a:p>
          <a:p>
            <a:pPr marL="0" indent="576000" fontAlgn="auto">
              <a:spcBef>
                <a:spcPts val="1200"/>
              </a:spcBef>
              <a:buNone/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zh-CN" altLang="en-US" dirty="0">
                <a:sym typeface="+mn-ea"/>
              </a:rPr>
              <a:t>最后，感谢各位专家、评委老师的辛勤工作。</a:t>
            </a:r>
          </a:p>
        </p:txBody>
      </p:sp>
    </p:spTree>
    <p:extLst>
      <p:ext uri="{BB962C8B-B14F-4D97-AF65-F5344CB8AC3E}">
        <p14:creationId xmlns:p14="http://schemas.microsoft.com/office/powerpoint/2010/main" val="203807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ED594E35-8534-4598-A30D-B60D886A8D84}"/>
              </a:ext>
            </a:extLst>
          </p:cNvPr>
          <p:cNvSpPr/>
          <p:nvPr/>
        </p:nvSpPr>
        <p:spPr>
          <a:xfrm>
            <a:off x="593842" y="1489167"/>
            <a:ext cx="2063704" cy="2061437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726E354-25C0-48E6-9BBC-C9F087AA6128}"/>
              </a:ext>
            </a:extLst>
          </p:cNvPr>
          <p:cNvSpPr txBox="1"/>
          <p:nvPr/>
        </p:nvSpPr>
        <p:spPr>
          <a:xfrm>
            <a:off x="869494" y="2165942"/>
            <a:ext cx="151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090B2EA-0B3B-42DC-84FC-29462F6C5EB7}"/>
              </a:ext>
            </a:extLst>
          </p:cNvPr>
          <p:cNvGrpSpPr/>
          <p:nvPr/>
        </p:nvGrpSpPr>
        <p:grpSpPr>
          <a:xfrm>
            <a:off x="3600312" y="764452"/>
            <a:ext cx="600144" cy="600144"/>
            <a:chOff x="2706383" y="1383010"/>
            <a:chExt cx="600144" cy="60014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D47B1F0-C458-4EF8-B4B0-C783F4789357}"/>
                </a:ext>
              </a:extLst>
            </p:cNvPr>
            <p:cNvSpPr/>
            <p:nvPr/>
          </p:nvSpPr>
          <p:spPr>
            <a:xfrm>
              <a:off x="2706383" y="1383010"/>
              <a:ext cx="600144" cy="600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254000" dist="190500" dir="3540000" sx="105000" sy="105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C7342F05-14BE-4F45-BA0C-A58CF06D589E}"/>
                </a:ext>
              </a:extLst>
            </p:cNvPr>
            <p:cNvSpPr txBox="1"/>
            <p:nvPr/>
          </p:nvSpPr>
          <p:spPr>
            <a:xfrm>
              <a:off x="2883134" y="1390695"/>
              <a:ext cx="255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CEF0FCE-C5DA-4848-8A9D-2F0800755D86}"/>
              </a:ext>
            </a:extLst>
          </p:cNvPr>
          <p:cNvSpPr/>
          <p:nvPr/>
        </p:nvSpPr>
        <p:spPr>
          <a:xfrm>
            <a:off x="4672129" y="3145477"/>
            <a:ext cx="946634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11C700-B352-4DF3-A4BE-612B220E39B8}"/>
              </a:ext>
            </a:extLst>
          </p:cNvPr>
          <p:cNvSpPr/>
          <p:nvPr/>
        </p:nvSpPr>
        <p:spPr>
          <a:xfrm>
            <a:off x="4672129" y="864469"/>
            <a:ext cx="19257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1D4A5E-D320-4F72-A074-62525FE5DE38}"/>
              </a:ext>
            </a:extLst>
          </p:cNvPr>
          <p:cNvSpPr/>
          <p:nvPr/>
        </p:nvSpPr>
        <p:spPr>
          <a:xfrm>
            <a:off x="4672129" y="1624805"/>
            <a:ext cx="19257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主要研究内容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27F6C6-0EE3-4B89-A287-0BE10DB5F72B}"/>
              </a:ext>
            </a:extLst>
          </p:cNvPr>
          <p:cNvSpPr/>
          <p:nvPr/>
        </p:nvSpPr>
        <p:spPr>
          <a:xfrm>
            <a:off x="4672129" y="2385141"/>
            <a:ext cx="19257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实验思考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7C7B70-6B5E-4914-85A0-858E50F58B11}"/>
              </a:ext>
            </a:extLst>
          </p:cNvPr>
          <p:cNvGrpSpPr/>
          <p:nvPr/>
        </p:nvGrpSpPr>
        <p:grpSpPr>
          <a:xfrm>
            <a:off x="3600312" y="1524788"/>
            <a:ext cx="600144" cy="600144"/>
            <a:chOff x="2706383" y="1383010"/>
            <a:chExt cx="600144" cy="60014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18F7D24-CB76-41A2-9299-BA6E4885782A}"/>
                </a:ext>
              </a:extLst>
            </p:cNvPr>
            <p:cNvSpPr/>
            <p:nvPr/>
          </p:nvSpPr>
          <p:spPr>
            <a:xfrm>
              <a:off x="2706383" y="1383010"/>
              <a:ext cx="600144" cy="600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254000" dist="190500" dir="3540000" sx="105000" sy="105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7D6949BD-7D05-49D3-89E0-374B4866B5E8}"/>
                </a:ext>
              </a:extLst>
            </p:cNvPr>
            <p:cNvSpPr txBox="1"/>
            <p:nvPr/>
          </p:nvSpPr>
          <p:spPr>
            <a:xfrm>
              <a:off x="2883134" y="1390695"/>
              <a:ext cx="255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A77D4C3-20AB-4F46-A53A-F118CC9C1A44}"/>
              </a:ext>
            </a:extLst>
          </p:cNvPr>
          <p:cNvGrpSpPr/>
          <p:nvPr/>
        </p:nvGrpSpPr>
        <p:grpSpPr>
          <a:xfrm>
            <a:off x="3600312" y="2285124"/>
            <a:ext cx="600144" cy="600144"/>
            <a:chOff x="2706383" y="1383010"/>
            <a:chExt cx="600144" cy="600144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8C5A53B-CC17-4ED7-B48A-B7A2965B283B}"/>
                </a:ext>
              </a:extLst>
            </p:cNvPr>
            <p:cNvSpPr/>
            <p:nvPr/>
          </p:nvSpPr>
          <p:spPr>
            <a:xfrm>
              <a:off x="2706383" y="1383010"/>
              <a:ext cx="600144" cy="600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254000" dist="190500" dir="3540000" sx="105000" sy="105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717DC54B-BC9B-4CE4-A4BE-A1FC59EFF6EF}"/>
                </a:ext>
              </a:extLst>
            </p:cNvPr>
            <p:cNvSpPr txBox="1"/>
            <p:nvPr/>
          </p:nvSpPr>
          <p:spPr>
            <a:xfrm>
              <a:off x="2883134" y="1390695"/>
              <a:ext cx="255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83D5A91-E526-4847-85C9-F50E58FD8C6B}"/>
              </a:ext>
            </a:extLst>
          </p:cNvPr>
          <p:cNvGrpSpPr/>
          <p:nvPr/>
        </p:nvGrpSpPr>
        <p:grpSpPr>
          <a:xfrm>
            <a:off x="3600312" y="3045460"/>
            <a:ext cx="600144" cy="600144"/>
            <a:chOff x="2706383" y="1383010"/>
            <a:chExt cx="600144" cy="600144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32449A4-89FF-48D2-8DBA-5F1B5111811F}"/>
                </a:ext>
              </a:extLst>
            </p:cNvPr>
            <p:cNvSpPr/>
            <p:nvPr/>
          </p:nvSpPr>
          <p:spPr>
            <a:xfrm>
              <a:off x="2706383" y="1383010"/>
              <a:ext cx="600144" cy="600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254000" dist="190500" dir="3540000" sx="105000" sy="105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3F0BF4F4-0627-49EF-85B3-888124F73A1F}"/>
                </a:ext>
              </a:extLst>
            </p:cNvPr>
            <p:cNvSpPr txBox="1"/>
            <p:nvPr/>
          </p:nvSpPr>
          <p:spPr>
            <a:xfrm>
              <a:off x="2883134" y="1390695"/>
              <a:ext cx="255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6FFAAC-ADCA-4432-8CA7-0BF9E6B511C2}"/>
              </a:ext>
            </a:extLst>
          </p:cNvPr>
          <p:cNvGrpSpPr/>
          <p:nvPr/>
        </p:nvGrpSpPr>
        <p:grpSpPr>
          <a:xfrm>
            <a:off x="3601802" y="3805795"/>
            <a:ext cx="600144" cy="600144"/>
            <a:chOff x="2706383" y="1383010"/>
            <a:chExt cx="600144" cy="60014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8A7B1BF-2DB5-4EF3-9331-A5721B074AE8}"/>
                </a:ext>
              </a:extLst>
            </p:cNvPr>
            <p:cNvSpPr/>
            <p:nvPr/>
          </p:nvSpPr>
          <p:spPr>
            <a:xfrm>
              <a:off x="2706383" y="1383010"/>
              <a:ext cx="600144" cy="600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254000" dist="190500" dir="3540000" sx="105000" sy="105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9A5A86B9-C022-4C35-BF6C-B9FFEE255294}"/>
                </a:ext>
              </a:extLst>
            </p:cNvPr>
            <p:cNvSpPr txBox="1"/>
            <p:nvPr/>
          </p:nvSpPr>
          <p:spPr>
            <a:xfrm>
              <a:off x="2883134" y="1390695"/>
              <a:ext cx="255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C99444E-C322-47FB-B685-9537F975DC1E}"/>
              </a:ext>
            </a:extLst>
          </p:cNvPr>
          <p:cNvSpPr/>
          <p:nvPr/>
        </p:nvSpPr>
        <p:spPr>
          <a:xfrm>
            <a:off x="4672129" y="3905812"/>
            <a:ext cx="178120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30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>
            <a:extLst>
              <a:ext uri="{FF2B5EF4-FFF2-40B4-BE49-F238E27FC236}">
                <a16:creationId xmlns:a16="http://schemas.microsoft.com/office/drawing/2014/main" id="{58623313-BEDD-4940-AEB3-F76C86C44038}"/>
              </a:ext>
            </a:extLst>
          </p:cNvPr>
          <p:cNvSpPr txBox="1"/>
          <p:nvPr/>
        </p:nvSpPr>
        <p:spPr>
          <a:xfrm>
            <a:off x="260648" y="1419622"/>
            <a:ext cx="6453336" cy="76944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charset="-122"/>
                <a:ea typeface="Adobe 楷体 Std R" panose="02020400000000000000" charset="-122"/>
                <a:cs typeface="Adobe 楷体 Std R" panose="02020400000000000000" charset="-122"/>
              </a:rPr>
              <a:t>开 拓 创 新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charset="-122"/>
                <a:ea typeface="Adobe 楷体 Std R" panose="02020400000000000000" charset="-122"/>
                <a:cs typeface="Adobe 楷体 Std R" panose="02020400000000000000" charset="-122"/>
              </a:rPr>
              <a:t>     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charset="-122"/>
                <a:ea typeface="Adobe 楷体 Std R" panose="02020400000000000000" charset="-122"/>
                <a:cs typeface="Adobe 楷体 Std R" panose="02020400000000000000" charset="-122"/>
              </a:rPr>
              <a:t>严 谨 治 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187272-C595-40DC-8187-D4141C2318BE}"/>
              </a:ext>
            </a:extLst>
          </p:cNvPr>
          <p:cNvGrpSpPr/>
          <p:nvPr/>
        </p:nvGrpSpPr>
        <p:grpSpPr>
          <a:xfrm>
            <a:off x="1988840" y="2427734"/>
            <a:ext cx="4794432" cy="2126010"/>
            <a:chOff x="9852" y="5203"/>
            <a:chExt cx="9471" cy="55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37EDCC6-E58A-499D-AA7C-580D3AD5B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6" t="-1" r="19987" b="50001"/>
            <a:stretch>
              <a:fillRect/>
            </a:stretch>
          </p:blipFill>
          <p:spPr>
            <a:xfrm>
              <a:off x="9852" y="5203"/>
              <a:ext cx="9471" cy="559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752EE10-87E0-4A06-B5AD-22CA28077D25}"/>
                </a:ext>
              </a:extLst>
            </p:cNvPr>
            <p:cNvSpPr/>
            <p:nvPr/>
          </p:nvSpPr>
          <p:spPr>
            <a:xfrm>
              <a:off x="11163" y="10163"/>
              <a:ext cx="1474" cy="637"/>
            </a:xfrm>
            <a:prstGeom prst="rect">
              <a:avLst/>
            </a:prstGeom>
            <a:solidFill>
              <a:srgbClr val="EAE5D6"/>
            </a:solidFill>
            <a:ln w="12700">
              <a:solidFill>
                <a:srgbClr val="EAE5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17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、选题背景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B83CC-C8AC-4B7C-AF86-46AD33BF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3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DC1A24-76DC-4DFF-BEB9-5FDB139F1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83" y="1551467"/>
            <a:ext cx="2383155" cy="14658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86D18E-9F63-4886-A0A7-666371EAE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1551467"/>
            <a:ext cx="2370296" cy="14916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2ABAC1-C72A-415F-9699-616D79853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83" y="3069931"/>
            <a:ext cx="2404586" cy="14701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9F95D6-0050-4F84-A9AB-95C308C93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3069931"/>
            <a:ext cx="2400300" cy="15173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1DE11A-E37B-4CCE-B467-1F8DCB8AD954}"/>
              </a:ext>
            </a:extLst>
          </p:cNvPr>
          <p:cNvSpPr txBox="1"/>
          <p:nvPr/>
        </p:nvSpPr>
        <p:spPr>
          <a:xfrm>
            <a:off x="5229200" y="3366932"/>
            <a:ext cx="151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手工检测难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特征小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类别不均衡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样本数量少</a:t>
            </a:r>
          </a:p>
        </p:txBody>
      </p:sp>
    </p:spTree>
    <p:extLst>
      <p:ext uri="{BB962C8B-B14F-4D97-AF65-F5344CB8AC3E}">
        <p14:creationId xmlns:p14="http://schemas.microsoft.com/office/powerpoint/2010/main" val="89444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、选题背景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836CB-1D98-432C-B356-37AF0CE8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4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880F8-8F67-44BB-BC49-13A14AD71EEC}"/>
              </a:ext>
            </a:extLst>
          </p:cNvPr>
          <p:cNvPicPr/>
          <p:nvPr/>
        </p:nvPicPr>
        <p:blipFill rotWithShape="1">
          <a:blip r:embed="rId3"/>
          <a:srcRect t="1588" b="2022"/>
          <a:stretch/>
        </p:blipFill>
        <p:spPr bwMode="auto">
          <a:xfrm>
            <a:off x="132963" y="2056725"/>
            <a:ext cx="3960440" cy="2461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952B5A-EBB7-4768-AF6B-B09B7A14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097" y="1559641"/>
            <a:ext cx="2068559" cy="13891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18F3C-3E6D-4A02-B93D-949FB4E8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104" y="3128783"/>
            <a:ext cx="2070151" cy="13891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708CC7-3355-482C-B7C9-9A0FEEFA1E02}"/>
              </a:ext>
            </a:extLst>
          </p:cNvPr>
          <p:cNvSpPr txBox="1"/>
          <p:nvPr/>
        </p:nvSpPr>
        <p:spPr>
          <a:xfrm>
            <a:off x="216908" y="1502444"/>
            <a:ext cx="3340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目标检测与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200" dirty="0"/>
              <a:t>的发展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69D4352-EEA6-42D2-82DA-94024F157287}"/>
              </a:ext>
            </a:extLst>
          </p:cNvPr>
          <p:cNvCxnSpPr/>
          <p:nvPr/>
        </p:nvCxnSpPr>
        <p:spPr>
          <a:xfrm>
            <a:off x="4221088" y="1635646"/>
            <a:ext cx="0" cy="28823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61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5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49226C-023A-419E-9CD4-5BDC21DEF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E7BEF7-8984-4A1C-8257-19FCFE7C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29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B2A1692-EF46-4E17-9C07-09A204D3D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486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82B361-4D36-4156-8C77-99C9D24A34A4}"/>
              </a:ext>
            </a:extLst>
          </p:cNvPr>
          <p:cNvSpPr txBox="1"/>
          <p:nvPr/>
        </p:nvSpPr>
        <p:spPr>
          <a:xfrm>
            <a:off x="216908" y="1502444"/>
            <a:ext cx="4423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选取布匹缺陷代表工业缺陷检测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8207BE-6216-4A2F-9C40-E398266E7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2003374"/>
            <a:ext cx="6300229" cy="24606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1DD692-7327-4057-A304-3791BC860D6B}"/>
              </a:ext>
            </a:extLst>
          </p:cNvPr>
          <p:cNvSpPr txBox="1"/>
          <p:nvPr/>
        </p:nvSpPr>
        <p:spPr>
          <a:xfrm>
            <a:off x="2708920" y="4395573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最大最小尺度缺陷标注图</a:t>
            </a:r>
          </a:p>
        </p:txBody>
      </p:sp>
    </p:spTree>
    <p:extLst>
      <p:ext uri="{BB962C8B-B14F-4D97-AF65-F5344CB8AC3E}">
        <p14:creationId xmlns:p14="http://schemas.microsoft.com/office/powerpoint/2010/main" val="147767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6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A0FD5B-F45F-44F8-A663-FDC956094D4C}"/>
              </a:ext>
            </a:extLst>
          </p:cNvPr>
          <p:cNvSpPr txBox="1"/>
          <p:nvPr/>
        </p:nvSpPr>
        <p:spPr>
          <a:xfrm>
            <a:off x="216908" y="1502444"/>
            <a:ext cx="3012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缺陷样本少，特征小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6AF783DB-0FBF-4BD5-8399-C0663A7A0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869" y="1516910"/>
            <a:ext cx="5029843" cy="31761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6EEDF8-7FF6-4E5B-AB84-B85B88D60DCA}"/>
              </a:ext>
            </a:extLst>
          </p:cNvPr>
          <p:cNvSpPr txBox="1"/>
          <p:nvPr/>
        </p:nvSpPr>
        <p:spPr>
          <a:xfrm>
            <a:off x="2780928" y="46067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缺陷样本尺度分布图</a:t>
            </a:r>
          </a:p>
        </p:txBody>
      </p:sp>
    </p:spTree>
    <p:extLst>
      <p:ext uri="{BB962C8B-B14F-4D97-AF65-F5344CB8AC3E}">
        <p14:creationId xmlns:p14="http://schemas.microsoft.com/office/powerpoint/2010/main" val="298760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7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6D08C8-61EA-4CCB-AB5B-39C87AF7340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24847" r="7681" b="18716"/>
          <a:stretch/>
        </p:blipFill>
        <p:spPr bwMode="auto">
          <a:xfrm>
            <a:off x="3290169" y="2172332"/>
            <a:ext cx="3312368" cy="18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8A978A-F5D4-442D-8E15-286B556CA62F}"/>
              </a:ext>
            </a:extLst>
          </p:cNvPr>
          <p:cNvSpPr txBox="1"/>
          <p:nvPr/>
        </p:nvSpPr>
        <p:spPr>
          <a:xfrm>
            <a:off x="216908" y="1502444"/>
            <a:ext cx="5109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数据处理（</a:t>
            </a:r>
            <a:r>
              <a:rPr lang="en-US" altLang="zh-CN" sz="2200" dirty="0"/>
              <a:t>Resize</a:t>
            </a:r>
            <a:r>
              <a:rPr lang="zh-CN" altLang="en-US" sz="2200" dirty="0"/>
              <a:t>、</a:t>
            </a:r>
            <a:r>
              <a:rPr lang="en-US" altLang="zh-CN" sz="2200" dirty="0"/>
              <a:t>Crop</a:t>
            </a:r>
            <a:r>
              <a:rPr lang="zh-CN" altLang="en-US" sz="2200" dirty="0"/>
              <a:t>、手工标注）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B2FDD9-E965-470E-9F54-49975715E9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8" y="2139702"/>
            <a:ext cx="3024336" cy="1698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87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8</a:t>
            </a:fld>
            <a:r>
              <a:rPr lang="en-US" altLang="zh-CN"/>
              <a:t>/20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B74A62-F220-4035-90AC-08E3034F13E2}"/>
              </a:ext>
            </a:extLst>
          </p:cNvPr>
          <p:cNvSpPr txBox="1"/>
          <p:nvPr/>
        </p:nvSpPr>
        <p:spPr>
          <a:xfrm>
            <a:off x="216908" y="1502444"/>
            <a:ext cx="3012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形式化数据处理规则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27C513-181B-4F2A-B77A-CF28E5A4B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09" y="2548890"/>
            <a:ext cx="56276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7F6B9D-B0CE-410B-A72F-F83F4A431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33" y="2554627"/>
            <a:ext cx="68342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5210F3-5DB3-4339-99ED-BA909F91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12" y="1933331"/>
            <a:ext cx="3371410" cy="22546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A9C946-8FD1-4126-A667-B75A4BC61E9D}"/>
              </a:ext>
            </a:extLst>
          </p:cNvPr>
          <p:cNvSpPr txBox="1"/>
          <p:nvPr/>
        </p:nvSpPr>
        <p:spPr>
          <a:xfrm>
            <a:off x="44624" y="3274001"/>
            <a:ext cx="331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大：</a:t>
            </a:r>
            <a:r>
              <a:rPr lang="en-US" altLang="zh-CN" dirty="0">
                <a:latin typeface="Times New Roman" panose="02020603050405020304" pitchFamily="18" charset="0"/>
              </a:rPr>
              <a:t>Resize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小：</a:t>
            </a:r>
            <a:r>
              <a:rPr lang="en-US" altLang="zh-CN" dirty="0">
                <a:latin typeface="Times New Roman" panose="02020603050405020304" pitchFamily="18" charset="0"/>
              </a:rPr>
              <a:t>Crop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中：</a:t>
            </a:r>
            <a:r>
              <a:rPr lang="en-US" altLang="zh-CN" dirty="0">
                <a:latin typeface="Times New Roman" panose="02020603050405020304" pitchFamily="18" charset="0"/>
              </a:rPr>
              <a:t>Resize,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&gt;1/9(416×416)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Crop,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&lt;1/9(416×416)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D2EF85-D15A-471D-895A-8F58BF7E0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60" y="1996389"/>
            <a:ext cx="319305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5CFA3D-463A-4E84-B3DD-5C7DD1EE63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40" y="1874834"/>
            <a:ext cx="3384376" cy="2510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F8D1FB-9B4D-4577-9078-6E34662E4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、主要研究内容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D908B-B4CC-443C-A140-997556D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B83F4-2500-4FC0-9B75-5814E8D6342E}" type="slidenum">
              <a:rPr lang="en-US" altLang="zh-CN" smtClean="0"/>
              <a:pPr/>
              <a:t>9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DB98C-FE99-42A5-93B4-A3B73BC3CF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0" r="8959" b="963"/>
          <a:stretch/>
        </p:blipFill>
        <p:spPr bwMode="auto">
          <a:xfrm>
            <a:off x="44624" y="1978536"/>
            <a:ext cx="3384376" cy="2389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2028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4ae6bd19-97c7-418d-83cb-5661e18a826a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CCE8C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685</Words>
  <Application>Microsoft Office PowerPoint</Application>
  <PresentationFormat>自定义</PresentationFormat>
  <Paragraphs>152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Adobe 仿宋 Std R</vt:lpstr>
      <vt:lpstr>Adobe 楷体 Std R</vt:lpstr>
      <vt:lpstr>黑体</vt:lpstr>
      <vt:lpstr>华文行楷</vt:lpstr>
      <vt:lpstr>华文楷体</vt:lpstr>
      <vt:lpstr>宋体</vt:lpstr>
      <vt:lpstr>微软雅黑</vt:lpstr>
      <vt:lpstr>Arial</vt:lpstr>
      <vt:lpstr>Calibri</vt:lpstr>
      <vt:lpstr>Impact</vt:lpstr>
      <vt:lpstr>Times New Roman</vt:lpstr>
      <vt:lpstr>Tw Cen MT</vt:lpstr>
      <vt:lpstr>Wingdings</vt:lpstr>
      <vt:lpstr>Wingdings 2</vt:lpstr>
      <vt:lpstr>WidescreenPresentation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2017-11-19T01:45:42Z</dcterms:created>
  <dcterms:modified xsi:type="dcterms:W3CDTF">2021-06-09T13:46:45Z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2052</vt:i4>
  </property>
  <property fmtid="{D5CDD505-2E9C-101B-9397-08002B2CF9AE}" pid="3" name="_Version">
    <vt:lpwstr>12.0.4518</vt:lpwstr>
  </property>
</Properties>
</file>